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media/image14.png" ContentType="image/png"/>
  <Override PartName="/ppt/media/image9.jpeg" ContentType="image/jpeg"/>
  <Override PartName="/ppt/media/image36.png" ContentType="image/png"/>
  <Override PartName="/ppt/media/image8.jpeg" ContentType="image/jpeg"/>
  <Override PartName="/ppt/media/image6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4.png" ContentType="image/png"/>
  <Override PartName="/ppt/media/image25.png" ContentType="image/png"/>
  <Override PartName="/ppt/media/image7.jpeg" ContentType="image/jpe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12.jpeg" ContentType="image/jpeg"/>
  <Override PartName="/ppt/media/image11.jpeg" ContentType="image/jpeg"/>
  <Override PartName="/ppt/media/image10.jpeg" ContentType="image/jpeg"/>
  <Override PartName="/ppt/media/image13.jpeg" ContentType="image/jpeg"/>
  <Override PartName="/ppt/media/image16.jpeg" ContentType="image/jpeg"/>
  <Override PartName="/ppt/media/image32.png" ContentType="image/png"/>
  <Override PartName="/ppt/media/hdphoto1.wdp" ContentType="image/vnd.ms-photo"/>
  <Override PartName="/ppt/media/image21.jpeg" ContentType="image/jpeg"/>
  <Override PartName="/ppt/media/image23.jpeg" ContentType="image/jpe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
</Relationships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dLbls>
            <c:numFmt formatCode="D\-MMM;@" sourceLinked="1"/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1"/>
                <c:pt idx="0">
                  <c:v>43523</c:v>
                </c:pt>
                <c:pt idx="1">
                  <c:v>43523</c:v>
                </c:pt>
                <c:pt idx="2">
                  <c:v>43530</c:v>
                </c:pt>
                <c:pt idx="3">
                  <c:v>43530</c:v>
                </c:pt>
                <c:pt idx="4">
                  <c:v>43537</c:v>
                </c:pt>
                <c:pt idx="5">
                  <c:v>43544</c:v>
                </c:pt>
                <c:pt idx="6">
                  <c:v>43551</c:v>
                </c:pt>
                <c:pt idx="7">
                  <c:v>43579</c:v>
                </c:pt>
                <c:pt idx="8">
                  <c:v>43593</c:v>
                </c:pt>
                <c:pt idx="9">
                  <c:v>43600</c:v>
                </c:pt>
                <c:pt idx="10">
                  <c:v>43614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Jours</c:v>
                </c:pt>
              </c:strCache>
            </c:strRef>
          </c:tx>
          <c:spPr>
            <a:solidFill>
              <a:srgbClr val="f4b183"/>
            </a:solidFill>
            <a:ln>
              <a:noFill/>
            </a:ln>
          </c:spPr>
          <c:invertIfNegative val="0"/>
          <c:dPt>
            <c:idx val="0"/>
            <c:invertIfNegative val="0"/>
            <c:spPr>
              <a:solidFill>
                <a:srgbClr val="00b050"/>
              </a:solidFill>
              <a:ln>
                <a:noFill/>
              </a:ln>
            </c:spPr>
          </c:dPt>
          <c:dPt>
            <c:idx val="1"/>
            <c:invertIfNegative val="0"/>
            <c:spPr>
              <a:solidFill>
                <a:srgbClr val="c5e0b4"/>
              </a:solidFill>
              <a:ln>
                <a:noFill/>
              </a:ln>
            </c:spPr>
          </c:dPt>
          <c:dPt>
            <c:idx val="2"/>
            <c:invertIfNegative val="0"/>
            <c:spPr>
              <a:solidFill>
                <a:srgbClr val="00b050"/>
              </a:solidFill>
              <a:ln>
                <a:noFill/>
              </a:ln>
            </c:spPr>
          </c:dPt>
          <c:dPt>
            <c:idx val="3"/>
            <c:invertIfNegative val="0"/>
            <c:spPr>
              <a:solidFill>
                <a:srgbClr val="ed7d31"/>
              </a:solidFill>
              <a:ln>
                <a:noFill/>
              </a:ln>
            </c:spPr>
          </c:dPt>
          <c:dPt>
            <c:idx val="4"/>
            <c:invertIfNegative val="0"/>
            <c:spPr>
              <a:solidFill>
                <a:srgbClr val="c5e0b4"/>
              </a:solidFill>
              <a:ln>
                <a:noFill/>
              </a:ln>
            </c:spPr>
          </c:dPt>
          <c:dPt>
            <c:idx val="5"/>
            <c:invertIfNegative val="0"/>
            <c:spPr>
              <a:solidFill>
                <a:srgbClr val="00b050"/>
              </a:solidFill>
              <a:ln>
                <a:noFill/>
              </a:ln>
            </c:spPr>
          </c:dPt>
          <c:dPt>
            <c:idx val="6"/>
            <c:invertIfNegative val="0"/>
            <c:spPr>
              <a:solidFill>
                <a:srgbClr val="00b050"/>
              </a:solidFill>
              <a:ln>
                <a:noFill/>
              </a:ln>
            </c:spPr>
          </c:dPt>
          <c:dPt>
            <c:idx val="7"/>
            <c:invertIfNegative val="0"/>
            <c:spPr>
              <a:solidFill>
                <a:srgbClr val="ed7d31"/>
              </a:solidFill>
              <a:ln>
                <a:noFill/>
              </a:ln>
            </c:spPr>
          </c:dPt>
          <c:dPt>
            <c:idx val="8"/>
            <c:invertIfNegative val="0"/>
            <c:spPr>
              <a:solidFill>
                <a:srgbClr val="ed7d31"/>
              </a:solidFill>
              <a:ln>
                <a:noFill/>
              </a:ln>
            </c:spPr>
          </c:dPt>
          <c:dPt>
            <c:idx val="9"/>
            <c:invertIfNegative val="0"/>
            <c:spPr>
              <a:solidFill>
                <a:srgbClr val="ed7d31"/>
              </a:solidFill>
              <a:ln>
                <a:noFill/>
              </a:ln>
            </c:spPr>
          </c:dPt>
          <c:dPt>
            <c:idx val="10"/>
            <c:invertIfNegative val="0"/>
            <c:spPr>
              <a:solidFill>
                <a:srgbClr val="b4c7e7"/>
              </a:solidFill>
              <a:ln>
                <a:noFill/>
              </a:ln>
            </c:spPr>
          </c:dPt>
          <c:dLbls>
            <c:numFmt formatCode="D\-MMM;@" sourceLinked="1"/>
            <c:dLbl>
              <c:idx val="0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4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5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6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7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8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9"/>
              <c:dLblPos val="ctr"/>
              <c:showLegendKey val="0"/>
              <c:showVal val="0"/>
              <c:showCatName val="0"/>
              <c:showSerName val="0"/>
              <c:showPercent val="0"/>
            </c:dLbl>
            <c:dLbl>
              <c:idx val="10"/>
              <c:dLblPos val="ctr"/>
              <c:showLegendKey val="0"/>
              <c:showVal val="0"/>
              <c:showCatName val="0"/>
              <c:showSerName val="0"/>
              <c:showPercent val="0"/>
            </c:dLbl>
            <c:dLblPos val="ct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1"/>
                <c:pt idx="0">
                  <c:v>7</c:v>
                </c:pt>
                <c:pt idx="1">
                  <c:v>42</c:v>
                </c:pt>
                <c:pt idx="2">
                  <c:v>7</c:v>
                </c:pt>
                <c:pt idx="3">
                  <c:v>100</c:v>
                </c:pt>
                <c:pt idx="4">
                  <c:v>42</c:v>
                </c:pt>
                <c:pt idx="5">
                  <c:v>14</c:v>
                </c:pt>
                <c:pt idx="6">
                  <c:v>28</c:v>
                </c:pt>
                <c:pt idx="7">
                  <c:v>28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</c:numCache>
            </c:numRef>
          </c:val>
        </c:ser>
        <c:gapWidth val="150"/>
        <c:overlap val="100"/>
        <c:axId val="37062249"/>
        <c:axId val="51635851"/>
      </c:barChart>
      <c:catAx>
        <c:axId val="37062249"/>
        <c:scaling>
          <c:orientation val="maxMin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51635851"/>
        <c:crosses val="autoZero"/>
        <c:auto val="1"/>
        <c:lblAlgn val="ctr"/>
        <c:lblOffset val="100"/>
      </c:catAx>
      <c:valAx>
        <c:axId val="51635851"/>
        <c:scaling>
          <c:orientation val="minMax"/>
          <c:max val="43636"/>
          <c:min val="43516"/>
        </c:scaling>
        <c:delete val="0"/>
        <c:axPos val="l"/>
        <c:majorGridlines>
          <c:spPr>
            <a:ln w="6480">
              <a:solidFill>
                <a:srgbClr val="8b8b8b"/>
              </a:solidFill>
              <a:round/>
            </a:ln>
          </c:spPr>
        </c:majorGridlines>
        <c:numFmt formatCode="D\-MMM;@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37062249"/>
        <c:crosses val="autoZero"/>
        <c:majorUnit val="21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Cliquez pour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déplacer la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diapo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modifier le </a:t>
            </a:r>
            <a:r>
              <a:rPr b="0" lang="fr-FR" sz="2000" spc="-1" strike="noStrike">
                <a:latin typeface="Arial"/>
              </a:rPr>
              <a:t>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7313A0E-0F0A-4DDB-8EA9-EB477E474D0D}" type="slidenum">
              <a:rPr b="0" lang="fr-FR" sz="1400" spc="-1" strike="noStrike">
                <a:latin typeface="Times New Roman"/>
              </a:rPr>
              <a:t>1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Lumière : Lux . </a:t>
            </a:r>
            <a:r>
              <a:rPr b="0" lang="fr-FR" sz="2000" spc="-1" strike="noStrike">
                <a:latin typeface="Arial"/>
              </a:rPr>
              <a:t>10 = 10k Lux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1483BBB-5D0C-485C-9AAC-A21D10A0333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7C276F1-72FA-4C7F-8754-04F56550F8C0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Ou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Bayesian learning machine approach for Regression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4F87220-6785-4EAB-BAD4-70B70096A5F0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200’000 km3 of fresh water on earth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2/3 for irrigation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Decrease water consumption of 20%-25%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CBAE568-6568-4FB9-AC84-F25A3AF6D908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Le vent impacte également mais pas dans notre cas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F0C987A-0F52-48DD-85BB-923B258ED20E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181BE736-4BE7-42BB-BF84-AF026DE59DFC}" type="datetime1">
              <a:rPr b="0" lang="fr-FR" sz="1200" spc="-1" strike="noStrike">
                <a:solidFill>
                  <a:srgbClr val="8b8b8b"/>
                </a:solidFill>
                <a:latin typeface="Calibri"/>
              </a:rPr>
              <a:t>08/05/2019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C35C939-7AD3-4DBE-9D8C-04AFCF7A2D3B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A6FDC9A-0A63-46DB-A689-A4D32A833FFA}" type="datetime1">
              <a:rPr b="0" lang="fr-FR" sz="1200" spc="-1" strike="noStrike">
                <a:solidFill>
                  <a:srgbClr val="8b8b8b"/>
                </a:solidFill>
                <a:latin typeface="Calibri"/>
              </a:rPr>
              <a:t>08/05/2019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E618B87-83F4-4DC7-9AC7-F84D11888CDD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Cliquez pour éditer le format du texte-titre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Modifier les styles du texte du masque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B8D8DA5-9CD3-4661-8689-E7D07483D94C}" type="datetime1">
              <a:rPr b="0" lang="fr-FR" sz="1200" spc="-1" strike="noStrike">
                <a:solidFill>
                  <a:srgbClr val="8b8b8b"/>
                </a:solidFill>
                <a:latin typeface="Calibri"/>
              </a:rPr>
              <a:t>08/05/2019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C7B6580-C1D7-4540-87ED-3F9D2C7CB4F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chart" Target="../charts/chart9.xml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microsoft.com/office/2007/relationships/hdphoto" Target="../media/hdphoto1.wdp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523880" y="2300040"/>
            <a:ext cx="9143640" cy="1209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 </a:t>
            </a:r>
            <a:br/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Irrigation Prediction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523880" y="4389120"/>
            <a:ext cx="9143640" cy="868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Adrien Chabert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132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85BB5AA-F53F-4B88-96AB-0E28BAD0543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74320" y="1965600"/>
            <a:ext cx="813780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TextShape 2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8A16A0D-EF2A-4CE6-83A5-02069C80D12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1440000" y="432000"/>
            <a:ext cx="8717400" cy="577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8D8E8B8E-3F0E-427C-817C-D6331B3674C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0" y="90000"/>
            <a:ext cx="360" cy="276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2" name="Group 3"/>
          <p:cNvGrpSpPr/>
          <p:nvPr/>
        </p:nvGrpSpPr>
        <p:grpSpPr>
          <a:xfrm>
            <a:off x="990720" y="1414440"/>
            <a:ext cx="10515600" cy="4912200"/>
            <a:chOff x="990720" y="1414440"/>
            <a:chExt cx="10515600" cy="4912200"/>
          </a:xfrm>
        </p:grpSpPr>
        <p:sp>
          <p:nvSpPr>
            <p:cNvPr id="223" name="CustomShape 4"/>
            <p:cNvSpPr/>
            <p:nvPr/>
          </p:nvSpPr>
          <p:spPr>
            <a:xfrm>
              <a:off x="990720" y="141444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5080" rIns="99000" tIns="95760" bIns="95760" anchor="ctr"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libri"/>
                </a:rPr>
                <a:t>Reading data in dataframe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224" name="CustomShape 5"/>
            <p:cNvSpPr/>
            <p:nvPr/>
          </p:nvSpPr>
          <p:spPr>
            <a:xfrm rot="5400000">
              <a:off x="7763760" y="-486000"/>
              <a:ext cx="755280" cy="67294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76320" rIns="76320" tIns="38160" bIns="38160" anchor="ctr" rot="-5400000"/>
            <a:p>
              <a:pPr lvl="1" marL="228600" indent="-228240">
                <a:lnSpc>
                  <a:spcPct val="90000"/>
                </a:lnSpc>
                <a:spcAft>
                  <a:spcPts val="30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fr-FR" sz="2000" spc="-1" strike="noStrike">
                  <a:solidFill>
                    <a:srgbClr val="000000"/>
                  </a:solidFill>
                  <a:latin typeface="Calibri"/>
                </a:rPr>
                <a:t>Watering</a:t>
              </a:r>
              <a:endParaRPr b="0" lang="fr-FR" sz="2000" spc="-1" strike="noStrike">
                <a:latin typeface="Arial"/>
              </a:endParaRPr>
            </a:p>
            <a:p>
              <a:pPr lvl="1" marL="228600" indent="-228240">
                <a:lnSpc>
                  <a:spcPct val="90000"/>
                </a:lnSpc>
                <a:spcAft>
                  <a:spcPts val="300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fr-FR" sz="2000" spc="-1" strike="noStrike">
                  <a:solidFill>
                    <a:srgbClr val="000000"/>
                  </a:solidFill>
                  <a:latin typeface="Calibri"/>
                </a:rPr>
                <a:t>Time since watering</a:t>
              </a:r>
              <a:endParaRPr b="0" lang="fr-FR" sz="2000" spc="-1" strike="noStrike">
                <a:latin typeface="Arial"/>
              </a:endParaRPr>
            </a:p>
          </p:txBody>
        </p:sp>
        <p:sp>
          <p:nvSpPr>
            <p:cNvPr id="225" name="CustomShape 6"/>
            <p:cNvSpPr/>
            <p:nvPr/>
          </p:nvSpPr>
          <p:spPr>
            <a:xfrm>
              <a:off x="990720" y="240624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5080" rIns="99000" tIns="95760" bIns="95760" anchor="ctr"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libri"/>
                </a:rPr>
                <a:t>Add information on my dataframe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226" name="CustomShape 7"/>
            <p:cNvSpPr/>
            <p:nvPr/>
          </p:nvSpPr>
          <p:spPr>
            <a:xfrm>
              <a:off x="990720" y="339840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5080" rIns="99000" tIns="95760" bIns="95760" anchor="ctr"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libri"/>
                </a:rPr>
                <a:t>Implement some different strategy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227" name="CustomShape 8"/>
            <p:cNvSpPr/>
            <p:nvPr/>
          </p:nvSpPr>
          <p:spPr>
            <a:xfrm>
              <a:off x="990720" y="439056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5080" rIns="99000" tIns="95760" bIns="95760" anchor="ctr"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libri"/>
                </a:rPr>
                <a:t>Eliminate NaN value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228" name="CustomShape 9"/>
            <p:cNvSpPr/>
            <p:nvPr/>
          </p:nvSpPr>
          <p:spPr>
            <a:xfrm>
              <a:off x="990720" y="5382360"/>
              <a:ext cx="3785400" cy="94428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45080" rIns="99000" tIns="95760" bIns="95760" anchor="ctr"/>
            <a:p>
              <a:pPr algn="ctr"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libri"/>
                </a:rPr>
                <a:t>Analyse result</a:t>
              </a:r>
              <a:endParaRPr b="0" lang="fr-FR" sz="2600" spc="-1" strike="noStrike">
                <a:latin typeface="Arial"/>
              </a:endParaRPr>
            </a:p>
          </p:txBody>
        </p:sp>
      </p:grpSp>
      <p:grpSp>
        <p:nvGrpSpPr>
          <p:cNvPr id="229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30" name="CustomShape 11"/>
          <p:cNvSpPr/>
          <p:nvPr/>
        </p:nvSpPr>
        <p:spPr>
          <a:xfrm>
            <a:off x="317880" y="609480"/>
            <a:ext cx="62694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libri"/>
              </a:rPr>
              <a:t>What I did with my data</a:t>
            </a:r>
            <a:endParaRPr b="0" lang="fr-FR" sz="40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485E1C8-84CB-4159-9A99-4A6530485E2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rcRect l="15153" t="0" r="16342" b="25662"/>
          <a:stretch/>
        </p:blipFill>
        <p:spPr>
          <a:xfrm>
            <a:off x="1008000" y="504000"/>
            <a:ext cx="10420920" cy="580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46C61CFE-BFC3-4678-984D-BE0E018874C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702720" y="1728000"/>
            <a:ext cx="4900320" cy="338400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rcRect l="0" t="0" r="66419" b="0"/>
          <a:stretch/>
        </p:blipFill>
        <p:spPr>
          <a:xfrm>
            <a:off x="5757480" y="2932560"/>
            <a:ext cx="5249880" cy="8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792000" y="338760"/>
            <a:ext cx="9936000" cy="621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1008000" y="864000"/>
            <a:ext cx="6912000" cy="4869720"/>
          </a:xfrm>
          <a:prstGeom prst="rect">
            <a:avLst/>
          </a:prstGeom>
          <a:ln>
            <a:noFill/>
          </a:ln>
        </p:spPr>
      </p:pic>
      <p:sp>
        <p:nvSpPr>
          <p:cNvPr id="240" name="TextShape 1"/>
          <p:cNvSpPr txBox="1"/>
          <p:nvPr/>
        </p:nvSpPr>
        <p:spPr>
          <a:xfrm>
            <a:off x="8136000" y="2592000"/>
            <a:ext cx="3096000" cy="100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latin typeface="Arial"/>
              </a:rPr>
              <a:t>Erreur avec Lasso (a = 1.5) = </a:t>
            </a:r>
            <a:r>
              <a:rPr b="0" lang="fr-FR" sz="1800" spc="-1" strike="noStrike">
                <a:latin typeface="Arial"/>
              </a:rPr>
              <a:t>0.310217391543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1440000" y="294120"/>
            <a:ext cx="9144000" cy="615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rcRect l="0" t="0" r="66119" b="0"/>
          <a:stretch/>
        </p:blipFill>
        <p:spPr>
          <a:xfrm>
            <a:off x="6048000" y="2736000"/>
            <a:ext cx="3416760" cy="70452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1224000" y="1800000"/>
            <a:ext cx="3704760" cy="265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759240" y="864000"/>
            <a:ext cx="3704760" cy="265716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2723040" y="746280"/>
            <a:ext cx="6733800" cy="448596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3"/>
          <a:srcRect l="0" t="0" r="66119" b="0"/>
          <a:stretch/>
        </p:blipFill>
        <p:spPr>
          <a:xfrm>
            <a:off x="1191240" y="5668560"/>
            <a:ext cx="3416760" cy="52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8CF5D3B-CE21-4A1D-9DB8-C42FF1AD101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graphicFrame>
        <p:nvGraphicFramePr>
          <p:cNvPr id="249" name="Table 3"/>
          <p:cNvGraphicFramePr/>
          <p:nvPr/>
        </p:nvGraphicFramePr>
        <p:xfrm>
          <a:off x="4653360" y="1026000"/>
          <a:ext cx="5983920" cy="4307400"/>
        </p:xfrm>
        <a:graphic>
          <a:graphicData uri="http://schemas.openxmlformats.org/drawingml/2006/table">
            <a:tbl>
              <a:tblPr/>
              <a:tblGrid>
                <a:gridCol w="1994400"/>
                <a:gridCol w="1994400"/>
                <a:gridCol w="1995120"/>
              </a:tblGrid>
              <a:tr h="36900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Date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Demeter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fr-FR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Ceres</a:t>
                      </a:r>
                      <a:endParaRPr b="0" lang="fr-FR" sz="24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796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6-Mar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796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13-Mar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796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20-Mar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796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27-Mar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796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3-Apr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796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10-Apr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796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17-Apr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796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24-Apr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796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1-May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8320"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3-May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35s/j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 s/j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7960">
                <a:tc>
                  <a:txBody>
                    <a:bodyPr lIns="6120" rIns="6120" tIns="612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8-May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30480">
                <a:tc>
                  <a:txBody>
                    <a:bodyPr lIns="6120" rIns="6120" tIns="612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15-May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120" rIns="6120" tIns="612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b="0" lang="fr-FR" sz="2000" spc="-1" strike="noStrike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250" name="CustomShape 4"/>
          <p:cNvSpPr/>
          <p:nvPr/>
        </p:nvSpPr>
        <p:spPr>
          <a:xfrm>
            <a:off x="828000" y="2551680"/>
            <a:ext cx="334800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Calibri"/>
              </a:rPr>
              <a:t>Watering Plan</a:t>
            </a:r>
            <a:endParaRPr b="0" lang="fr-FR" sz="54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2B72AAB-C594-4904-BF5E-C68D18A34955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5712480" y="3039840"/>
            <a:ext cx="2227320" cy="2227320"/>
          </a:xfrm>
          <a:prstGeom prst="rect">
            <a:avLst/>
          </a:prstGeom>
          <a:ln>
            <a:noFill/>
          </a:ln>
        </p:spPr>
      </p:pic>
      <p:pic>
        <p:nvPicPr>
          <p:cNvPr id="136" name="Picture 4" descr=""/>
          <p:cNvPicPr/>
          <p:nvPr/>
        </p:nvPicPr>
        <p:blipFill>
          <a:blip r:embed="rId2"/>
          <a:stretch/>
        </p:blipFill>
        <p:spPr>
          <a:xfrm>
            <a:off x="4598640" y="705960"/>
            <a:ext cx="2227320" cy="2227320"/>
          </a:xfrm>
          <a:prstGeom prst="rect">
            <a:avLst/>
          </a:prstGeom>
          <a:ln>
            <a:noFill/>
          </a:ln>
        </p:spPr>
      </p:pic>
      <p:pic>
        <p:nvPicPr>
          <p:cNvPr id="137" name="Picture 6" descr=""/>
          <p:cNvPicPr/>
          <p:nvPr/>
        </p:nvPicPr>
        <p:blipFill>
          <a:blip r:embed="rId3"/>
          <a:stretch/>
        </p:blipFill>
        <p:spPr>
          <a:xfrm>
            <a:off x="7927560" y="134676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138" name="Picture 8" descr=""/>
          <p:cNvPicPr/>
          <p:nvPr/>
        </p:nvPicPr>
        <p:blipFill>
          <a:blip r:embed="rId4"/>
          <a:stretch/>
        </p:blipFill>
        <p:spPr>
          <a:xfrm>
            <a:off x="2113920" y="3449160"/>
            <a:ext cx="2142720" cy="214272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 flipV="1">
            <a:off x="4008600" y="2417760"/>
            <a:ext cx="722520" cy="9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92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Picture 2" descr=""/>
          <p:cNvPicPr/>
          <p:nvPr/>
        </p:nvPicPr>
        <p:blipFill>
          <a:blip r:embed="rId5"/>
          <a:stretch/>
        </p:blipFill>
        <p:spPr>
          <a:xfrm>
            <a:off x="7873920" y="4453200"/>
            <a:ext cx="1239120" cy="123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Planning for the next 3 weeks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52" name="Group 2"/>
          <p:cNvGrpSpPr/>
          <p:nvPr/>
        </p:nvGrpSpPr>
        <p:grpSpPr>
          <a:xfrm>
            <a:off x="838080" y="1827720"/>
            <a:ext cx="10515600" cy="4346640"/>
            <a:chOff x="838080" y="1827720"/>
            <a:chExt cx="10515600" cy="4346640"/>
          </a:xfrm>
        </p:grpSpPr>
        <p:sp>
          <p:nvSpPr>
            <p:cNvPr id="253" name="CustomShape 3"/>
            <p:cNvSpPr/>
            <p:nvPr/>
          </p:nvSpPr>
          <p:spPr>
            <a:xfrm>
              <a:off x="838080" y="1827720"/>
              <a:ext cx="3785400" cy="14018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90440" rIns="122040" tIns="129240" bIns="12924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fr-FR" sz="3200" spc="-1" strike="noStrike">
                  <a:solidFill>
                    <a:srgbClr val="ffffff"/>
                  </a:solidFill>
                  <a:latin typeface="Calibri"/>
                </a:rPr>
                <a:t>To move on with my final written report</a:t>
              </a:r>
              <a:endParaRPr b="0" lang="fr-FR" sz="3200" spc="-1" strike="noStrike">
                <a:latin typeface="Arial"/>
              </a:endParaRPr>
            </a:p>
          </p:txBody>
        </p:sp>
        <p:sp>
          <p:nvSpPr>
            <p:cNvPr id="254" name="CustomShape 4"/>
            <p:cNvSpPr/>
            <p:nvPr/>
          </p:nvSpPr>
          <p:spPr>
            <a:xfrm>
              <a:off x="838080" y="3300120"/>
              <a:ext cx="3785400" cy="14018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-727682"/>
                <a:satOff val="-41964"/>
                <a:lumOff val="4314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90440" rIns="122040" tIns="129240" bIns="12924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fr-FR" sz="3200" spc="-1" strike="noStrike">
                  <a:solidFill>
                    <a:srgbClr val="ffffff"/>
                  </a:solidFill>
                  <a:latin typeface="Calibri"/>
                </a:rPr>
                <a:t>Analyse and chose the better algorithm</a:t>
              </a:r>
              <a:endParaRPr b="0" lang="fr-FR" sz="3200" spc="-1" strike="noStrike">
                <a:latin typeface="Arial"/>
              </a:endParaRPr>
            </a:p>
          </p:txBody>
        </p:sp>
        <p:sp>
          <p:nvSpPr>
            <p:cNvPr id="255" name="CustomShape 5"/>
            <p:cNvSpPr/>
            <p:nvPr/>
          </p:nvSpPr>
          <p:spPr>
            <a:xfrm rot="5400000">
              <a:off x="7428240" y="2108520"/>
              <a:ext cx="1121400" cy="672948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10520" rIns="110520" tIns="55080" bIns="55080" anchor="ctr" rot="-5400000"/>
            <a:p>
              <a:pPr lvl="1" marL="285840" indent="-285480">
                <a:lnSpc>
                  <a:spcPct val="90000"/>
                </a:lnSpc>
                <a:spcAft>
                  <a:spcPts val="434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fr-FR" sz="2900" spc="-1" strike="noStrike">
                  <a:solidFill>
                    <a:srgbClr val="000000"/>
                  </a:solidFill>
                  <a:latin typeface="Calibri"/>
                </a:rPr>
                <a:t>In function of the forecast</a:t>
              </a:r>
              <a:endParaRPr b="0" lang="fr-FR" sz="2900" spc="-1" strike="noStrike">
                <a:latin typeface="Arial"/>
              </a:endParaRPr>
            </a:p>
            <a:p>
              <a:pPr lvl="1" marL="285840" indent="-285480">
                <a:lnSpc>
                  <a:spcPct val="90000"/>
                </a:lnSpc>
                <a:spcAft>
                  <a:spcPts val="434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fr-FR" sz="2900" spc="-1" strike="noStrike">
                  <a:solidFill>
                    <a:srgbClr val="000000"/>
                  </a:solidFill>
                  <a:latin typeface="Calibri"/>
                </a:rPr>
                <a:t>Watering forecast on some day</a:t>
              </a:r>
              <a:endParaRPr b="0" lang="fr-FR" sz="2900" spc="-1" strike="noStrike">
                <a:latin typeface="Arial"/>
              </a:endParaRPr>
            </a:p>
          </p:txBody>
        </p:sp>
        <p:sp>
          <p:nvSpPr>
            <p:cNvPr id="256" name="CustomShape 6"/>
            <p:cNvSpPr/>
            <p:nvPr/>
          </p:nvSpPr>
          <p:spPr>
            <a:xfrm>
              <a:off x="838080" y="4772520"/>
              <a:ext cx="3785400" cy="14018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-1455363"/>
                <a:satOff val="-83928"/>
                <a:lumOff val="8628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90440" rIns="122040" tIns="129240" bIns="12924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fr-FR" sz="3200" spc="-1" strike="noStrike">
                  <a:solidFill>
                    <a:srgbClr val="ffffff"/>
                  </a:solidFill>
                  <a:latin typeface="Calibri"/>
                </a:rPr>
                <a:t>Create a watering programme </a:t>
              </a:r>
              <a:endParaRPr b="0" lang="fr-FR" sz="3200" spc="-1" strike="noStrike">
                <a:latin typeface="Arial"/>
              </a:endParaRPr>
            </a:p>
          </p:txBody>
        </p:sp>
      </p:grpSp>
      <p:grpSp>
        <p:nvGrpSpPr>
          <p:cNvPr id="257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58" name="TextShape 8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259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3886F916-F52C-4BD3-B828-95133BA8CFCA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838080" y="365040"/>
            <a:ext cx="10515240" cy="853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Project Planning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26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A15D740-E1D9-437A-88E0-7F8E0A70DBD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graphicFrame>
        <p:nvGraphicFramePr>
          <p:cNvPr id="263" name="Chart 4"/>
          <p:cNvGraphicFramePr/>
          <p:nvPr/>
        </p:nvGraphicFramePr>
        <p:xfrm>
          <a:off x="558720" y="1148040"/>
          <a:ext cx="10515240" cy="4896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96" dur="indefinite" restart="never" nodeType="tmRoot">
          <p:childTnLst>
            <p:seq>
              <p:cTn id="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89560" y="1769040"/>
            <a:ext cx="5119920" cy="52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200’000 km</a:t>
            </a:r>
            <a:r>
              <a:rPr b="0" lang="en-US" sz="2800" spc="-1" strike="noStrike" baseline="30000">
                <a:solidFill>
                  <a:srgbClr val="000000"/>
                </a:solidFill>
                <a:latin typeface="Calibri"/>
              </a:rPr>
              <a:t>3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of fresh water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65520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941880" y="6356520"/>
            <a:ext cx="11656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D601FA65-5979-4A45-B1D6-2FFD79EC91FE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144" name="Picture 2" descr=""/>
          <p:cNvPicPr/>
          <p:nvPr/>
        </p:nvPicPr>
        <p:blipFill>
          <a:blip r:embed="rId1"/>
          <a:srcRect l="26770" t="0" r="19831" b="0"/>
          <a:stretch/>
        </p:blipFill>
        <p:spPr>
          <a:xfrm>
            <a:off x="5878800" y="0"/>
            <a:ext cx="6312960" cy="6857640"/>
          </a:xfrm>
          <a:prstGeom prst="rect">
            <a:avLst/>
          </a:prstGeom>
          <a:ln>
            <a:noFill/>
          </a:ln>
        </p:spPr>
      </p:pic>
      <p:pic>
        <p:nvPicPr>
          <p:cNvPr id="145" name="Picture 4" descr=""/>
          <p:cNvPicPr/>
          <p:nvPr/>
        </p:nvPicPr>
        <p:blipFill>
          <a:blip r:embed="rId2"/>
          <a:stretch/>
        </p:blipFill>
        <p:spPr>
          <a:xfrm>
            <a:off x="999000" y="2714760"/>
            <a:ext cx="1292400" cy="1369440"/>
          </a:xfrm>
          <a:prstGeom prst="rect">
            <a:avLst/>
          </a:prstGeom>
          <a:ln>
            <a:noFill/>
          </a:ln>
        </p:spPr>
      </p:pic>
      <p:pic>
        <p:nvPicPr>
          <p:cNvPr id="146" name="Picture 6" descr=""/>
          <p:cNvPicPr/>
          <p:nvPr/>
        </p:nvPicPr>
        <p:blipFill>
          <a:blip r:embed="rId3"/>
          <a:stretch/>
        </p:blipFill>
        <p:spPr>
          <a:xfrm>
            <a:off x="2289600" y="4084200"/>
            <a:ext cx="1292400" cy="1369440"/>
          </a:xfrm>
          <a:prstGeom prst="rect">
            <a:avLst/>
          </a:prstGeom>
          <a:ln>
            <a:noFill/>
          </a:ln>
        </p:spPr>
      </p:pic>
      <p:pic>
        <p:nvPicPr>
          <p:cNvPr id="147" name="Picture 8" descr=""/>
          <p:cNvPicPr/>
          <p:nvPr/>
        </p:nvPicPr>
        <p:blipFill>
          <a:blip r:embed="rId4"/>
          <a:stretch/>
        </p:blipFill>
        <p:spPr>
          <a:xfrm>
            <a:off x="999000" y="4084200"/>
            <a:ext cx="1292400" cy="1369440"/>
          </a:xfrm>
          <a:prstGeom prst="rect">
            <a:avLst/>
          </a:prstGeom>
          <a:ln>
            <a:noFill/>
          </a:ln>
        </p:spPr>
      </p:pic>
      <p:pic>
        <p:nvPicPr>
          <p:cNvPr id="148" name="Picture 10" descr=""/>
          <p:cNvPicPr/>
          <p:nvPr/>
        </p:nvPicPr>
        <p:blipFill>
          <a:blip r:embed="rId5"/>
          <a:stretch/>
        </p:blipFill>
        <p:spPr>
          <a:xfrm>
            <a:off x="3449520" y="3355200"/>
            <a:ext cx="1334160" cy="1413360"/>
          </a:xfrm>
          <a:prstGeom prst="rect">
            <a:avLst/>
          </a:prstGeom>
          <a:ln>
            <a:noFill/>
          </a:ln>
        </p:spPr>
      </p:pic>
      <p:pic>
        <p:nvPicPr>
          <p:cNvPr id="149" name="Picture 12" descr=""/>
          <p:cNvPicPr/>
          <p:nvPr/>
        </p:nvPicPr>
        <p:blipFill>
          <a:blip r:embed="rId6"/>
          <a:stretch/>
        </p:blipFill>
        <p:spPr>
          <a:xfrm>
            <a:off x="2289600" y="2744280"/>
            <a:ext cx="1292400" cy="136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35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94A0DE6-B9B5-4334-A3A8-81F5DB821AE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grpSp>
        <p:nvGrpSpPr>
          <p:cNvPr id="152" name="Group 3"/>
          <p:cNvGrpSpPr/>
          <p:nvPr/>
        </p:nvGrpSpPr>
        <p:grpSpPr>
          <a:xfrm>
            <a:off x="1489320" y="919080"/>
            <a:ext cx="3883320" cy="903240"/>
            <a:chOff x="1489320" y="919080"/>
            <a:chExt cx="3883320" cy="903240"/>
          </a:xfrm>
        </p:grpSpPr>
        <p:sp>
          <p:nvSpPr>
            <p:cNvPr id="153" name="CustomShape 4"/>
            <p:cNvSpPr/>
            <p:nvPr/>
          </p:nvSpPr>
          <p:spPr>
            <a:xfrm>
              <a:off x="1489320" y="919080"/>
              <a:ext cx="388332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54" name="CustomShape 5"/>
            <p:cNvSpPr/>
            <p:nvPr/>
          </p:nvSpPr>
          <p:spPr>
            <a:xfrm>
              <a:off x="1508040" y="945720"/>
              <a:ext cx="312984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7480" rIns="87480" tIns="87480" bIns="87480" anchor="ctr"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b="0" lang="fr-FR" sz="2300" spc="-1" strike="noStrike">
                  <a:solidFill>
                    <a:srgbClr val="ffffff"/>
                  </a:solidFill>
                  <a:latin typeface="Calibri"/>
                </a:rPr>
                <a:t>Research of Literature</a:t>
              </a:r>
              <a:endParaRPr b="0" lang="fr-FR" sz="2300" spc="-1" strike="noStrike">
                <a:latin typeface="Arial"/>
              </a:endParaRPr>
            </a:p>
          </p:txBody>
        </p:sp>
      </p:grpSp>
      <p:grpSp>
        <p:nvGrpSpPr>
          <p:cNvPr id="155" name="Group 6"/>
          <p:cNvGrpSpPr/>
          <p:nvPr/>
        </p:nvGrpSpPr>
        <p:grpSpPr>
          <a:xfrm>
            <a:off x="2083320" y="1948320"/>
            <a:ext cx="6381360" cy="903240"/>
            <a:chOff x="2083320" y="1948320"/>
            <a:chExt cx="6381360" cy="903240"/>
          </a:xfrm>
        </p:grpSpPr>
        <p:sp>
          <p:nvSpPr>
            <p:cNvPr id="156" name="CustomShape 7"/>
            <p:cNvSpPr/>
            <p:nvPr/>
          </p:nvSpPr>
          <p:spPr>
            <a:xfrm>
              <a:off x="2083320" y="1948320"/>
              <a:ext cx="638136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/>
          </p:style>
        </p:sp>
        <p:sp>
          <p:nvSpPr>
            <p:cNvPr id="157" name="CustomShape 8"/>
            <p:cNvSpPr/>
            <p:nvPr/>
          </p:nvSpPr>
          <p:spPr>
            <a:xfrm>
              <a:off x="2113560" y="1974600"/>
              <a:ext cx="517140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7480" rIns="87480" tIns="87480" bIns="87480" anchor="ctr"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b="0" lang="fr-FR" sz="2300" spc="-1" strike="noStrike">
                  <a:solidFill>
                    <a:srgbClr val="ffffff"/>
                  </a:solidFill>
                  <a:latin typeface="Calibri"/>
                </a:rPr>
                <a:t>Collect Data</a:t>
              </a:r>
              <a:endParaRPr b="0" lang="fr-FR" sz="2300" spc="-1" strike="noStrike">
                <a:latin typeface="Arial"/>
              </a:endParaRPr>
            </a:p>
          </p:txBody>
        </p:sp>
      </p:grpSp>
      <p:grpSp>
        <p:nvGrpSpPr>
          <p:cNvPr id="158" name="Group 9"/>
          <p:cNvGrpSpPr/>
          <p:nvPr/>
        </p:nvGrpSpPr>
        <p:grpSpPr>
          <a:xfrm>
            <a:off x="2499120" y="2977200"/>
            <a:ext cx="6381360" cy="903240"/>
            <a:chOff x="2499120" y="2977200"/>
            <a:chExt cx="6381360" cy="903240"/>
          </a:xfrm>
        </p:grpSpPr>
        <p:sp>
          <p:nvSpPr>
            <p:cNvPr id="159" name="CustomShape 10"/>
            <p:cNvSpPr/>
            <p:nvPr/>
          </p:nvSpPr>
          <p:spPr>
            <a:xfrm>
              <a:off x="2499120" y="2977200"/>
              <a:ext cx="638136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/>
          </p:style>
        </p:sp>
        <p:sp>
          <p:nvSpPr>
            <p:cNvPr id="160" name="CustomShape 11"/>
            <p:cNvSpPr/>
            <p:nvPr/>
          </p:nvSpPr>
          <p:spPr>
            <a:xfrm>
              <a:off x="2529720" y="3003840"/>
              <a:ext cx="517140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7480" rIns="87480" tIns="87480" bIns="87480" anchor="ctr"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b="0" lang="fr-FR" sz="2300" spc="-1" strike="noStrike">
                  <a:solidFill>
                    <a:srgbClr val="ffffff"/>
                  </a:solidFill>
                  <a:latin typeface="Calibri"/>
                </a:rPr>
                <a:t>Integration of Machine Learning Algorithm</a:t>
              </a:r>
              <a:endParaRPr b="0" lang="fr-FR" sz="2300" spc="-1" strike="noStrike">
                <a:latin typeface="Arial"/>
              </a:endParaRPr>
            </a:p>
          </p:txBody>
        </p:sp>
      </p:grpSp>
      <p:grpSp>
        <p:nvGrpSpPr>
          <p:cNvPr id="161" name="Group 12"/>
          <p:cNvGrpSpPr/>
          <p:nvPr/>
        </p:nvGrpSpPr>
        <p:grpSpPr>
          <a:xfrm>
            <a:off x="4169160" y="4006080"/>
            <a:ext cx="5127480" cy="903240"/>
            <a:chOff x="4169160" y="4006080"/>
            <a:chExt cx="5127480" cy="903240"/>
          </a:xfrm>
        </p:grpSpPr>
        <p:sp>
          <p:nvSpPr>
            <p:cNvPr id="162" name="CustomShape 13"/>
            <p:cNvSpPr/>
            <p:nvPr/>
          </p:nvSpPr>
          <p:spPr>
            <a:xfrm>
              <a:off x="4169160" y="4006080"/>
              <a:ext cx="512748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/>
          </p:style>
        </p:sp>
        <p:sp>
          <p:nvSpPr>
            <p:cNvPr id="163" name="CustomShape 14"/>
            <p:cNvSpPr/>
            <p:nvPr/>
          </p:nvSpPr>
          <p:spPr>
            <a:xfrm>
              <a:off x="4193640" y="4032720"/>
              <a:ext cx="415512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7480" rIns="87480" tIns="87480" bIns="87480" anchor="ctr"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b="0" lang="fr-FR" sz="2300" spc="-1" strike="noStrike">
                  <a:solidFill>
                    <a:srgbClr val="ffffff"/>
                  </a:solidFill>
                  <a:latin typeface="Calibri"/>
                </a:rPr>
                <a:t>Test our result</a:t>
              </a:r>
              <a:endParaRPr b="0" lang="fr-FR" sz="2300" spc="-1" strike="noStrike">
                <a:latin typeface="Arial"/>
              </a:endParaRPr>
            </a:p>
          </p:txBody>
        </p:sp>
      </p:grpSp>
      <p:grpSp>
        <p:nvGrpSpPr>
          <p:cNvPr id="164" name="Group 15"/>
          <p:cNvGrpSpPr/>
          <p:nvPr/>
        </p:nvGrpSpPr>
        <p:grpSpPr>
          <a:xfrm>
            <a:off x="5825880" y="5035320"/>
            <a:ext cx="3886920" cy="903240"/>
            <a:chOff x="5825880" y="5035320"/>
            <a:chExt cx="3886920" cy="903240"/>
          </a:xfrm>
        </p:grpSpPr>
        <p:sp>
          <p:nvSpPr>
            <p:cNvPr id="165" name="CustomShape 16"/>
            <p:cNvSpPr/>
            <p:nvPr/>
          </p:nvSpPr>
          <p:spPr>
            <a:xfrm>
              <a:off x="5825880" y="5035320"/>
              <a:ext cx="3886920" cy="90324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/>
          </p:style>
        </p:sp>
        <p:sp>
          <p:nvSpPr>
            <p:cNvPr id="166" name="CustomShape 17"/>
            <p:cNvSpPr/>
            <p:nvPr/>
          </p:nvSpPr>
          <p:spPr>
            <a:xfrm>
              <a:off x="5844240" y="5061600"/>
              <a:ext cx="3150000" cy="850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7480" rIns="87480" tIns="87480" bIns="87480" anchor="ctr"/>
            <a:p>
              <a:pPr>
                <a:lnSpc>
                  <a:spcPct val="90000"/>
                </a:lnSpc>
                <a:spcAft>
                  <a:spcPts val="805"/>
                </a:spcAft>
              </a:pPr>
              <a:r>
                <a:rPr b="0" lang="fr-FR" sz="2300" spc="-1" strike="noStrike">
                  <a:solidFill>
                    <a:srgbClr val="ffffff"/>
                  </a:solidFill>
                  <a:latin typeface="Calibri"/>
                </a:rPr>
                <a:t>Create a watering plan</a:t>
              </a:r>
              <a:endParaRPr b="0" lang="fr-FR" sz="2300" spc="-1" strike="noStrike">
                <a:latin typeface="Arial"/>
              </a:endParaRPr>
            </a:p>
          </p:txBody>
        </p:sp>
      </p:grpSp>
      <p:grpSp>
        <p:nvGrpSpPr>
          <p:cNvPr id="167" name="Group 18"/>
          <p:cNvGrpSpPr/>
          <p:nvPr/>
        </p:nvGrpSpPr>
        <p:grpSpPr>
          <a:xfrm>
            <a:off x="4804560" y="1573920"/>
            <a:ext cx="586800" cy="586800"/>
            <a:chOff x="4804560" y="1573920"/>
            <a:chExt cx="586800" cy="586800"/>
          </a:xfrm>
        </p:grpSpPr>
        <p:sp>
          <p:nvSpPr>
            <p:cNvPr id="168" name="CustomShape 19"/>
            <p:cNvSpPr/>
            <p:nvPr/>
          </p:nvSpPr>
          <p:spPr>
            <a:xfrm>
              <a:off x="4804560" y="1573920"/>
              <a:ext cx="586800" cy="586800"/>
            </a:xfrm>
            <a:prstGeom prst="downArrow">
              <a:avLst>
                <a:gd name="adj1" fmla="val 55000"/>
                <a:gd name="adj2" fmla="val 45000"/>
              </a:avLst>
            </a:prstGeom>
            <a:ln/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9" name="CustomShape 20"/>
            <p:cNvSpPr/>
            <p:nvPr/>
          </p:nvSpPr>
          <p:spPr>
            <a:xfrm>
              <a:off x="4936680" y="1573920"/>
              <a:ext cx="322560" cy="441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0" name="Group 21"/>
          <p:cNvGrpSpPr/>
          <p:nvPr/>
        </p:nvGrpSpPr>
        <p:grpSpPr>
          <a:xfrm>
            <a:off x="7877880" y="2608200"/>
            <a:ext cx="586800" cy="586800"/>
            <a:chOff x="7877880" y="2608200"/>
            <a:chExt cx="586800" cy="586800"/>
          </a:xfrm>
        </p:grpSpPr>
        <p:sp>
          <p:nvSpPr>
            <p:cNvPr id="171" name="CustomShape 22"/>
            <p:cNvSpPr/>
            <p:nvPr/>
          </p:nvSpPr>
          <p:spPr>
            <a:xfrm>
              <a:off x="7877880" y="2608200"/>
              <a:ext cx="586800" cy="586800"/>
            </a:xfrm>
            <a:prstGeom prst="downArrow">
              <a:avLst>
                <a:gd name="adj1" fmla="val 55000"/>
                <a:gd name="adj2" fmla="val 45000"/>
              </a:avLst>
            </a:prstGeom>
            <a:ln/>
          </p:spPr>
          <p:style>
            <a:lnRef idx="2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lnRef>
            <a:fillRef idx="1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effectRef>
            <a:fontRef idx="minor"/>
          </p:style>
        </p:sp>
        <p:sp>
          <p:nvSpPr>
            <p:cNvPr id="172" name="CustomShape 23"/>
            <p:cNvSpPr/>
            <p:nvPr/>
          </p:nvSpPr>
          <p:spPr>
            <a:xfrm>
              <a:off x="8010000" y="2608200"/>
              <a:ext cx="322560" cy="441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3" name="Group 24"/>
          <p:cNvGrpSpPr/>
          <p:nvPr/>
        </p:nvGrpSpPr>
        <p:grpSpPr>
          <a:xfrm>
            <a:off x="8294040" y="3622320"/>
            <a:ext cx="586800" cy="586800"/>
            <a:chOff x="8294040" y="3622320"/>
            <a:chExt cx="586800" cy="586800"/>
          </a:xfrm>
        </p:grpSpPr>
        <p:sp>
          <p:nvSpPr>
            <p:cNvPr id="174" name="CustomShape 25"/>
            <p:cNvSpPr/>
            <p:nvPr/>
          </p:nvSpPr>
          <p:spPr>
            <a:xfrm>
              <a:off x="8294040" y="3622320"/>
              <a:ext cx="586800" cy="586800"/>
            </a:xfrm>
            <a:prstGeom prst="downArrow">
              <a:avLst>
                <a:gd name="adj1" fmla="val 55000"/>
                <a:gd name="adj2" fmla="val 45000"/>
              </a:avLst>
            </a:prstGeom>
            <a:ln/>
          </p:spPr>
          <p:style>
            <a:lnRef idx="2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lnRef>
            <a:fillRef idx="1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effectRef>
            <a:fontRef idx="minor"/>
          </p:style>
        </p:sp>
        <p:sp>
          <p:nvSpPr>
            <p:cNvPr id="175" name="CustomShape 26"/>
            <p:cNvSpPr/>
            <p:nvPr/>
          </p:nvSpPr>
          <p:spPr>
            <a:xfrm>
              <a:off x="8426160" y="3622320"/>
              <a:ext cx="322560" cy="441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6" name="Group 27"/>
          <p:cNvGrpSpPr/>
          <p:nvPr/>
        </p:nvGrpSpPr>
        <p:grpSpPr>
          <a:xfrm>
            <a:off x="8709840" y="4661280"/>
            <a:ext cx="586800" cy="586800"/>
            <a:chOff x="8709840" y="4661280"/>
            <a:chExt cx="586800" cy="586800"/>
          </a:xfrm>
        </p:grpSpPr>
        <p:sp>
          <p:nvSpPr>
            <p:cNvPr id="177" name="CustomShape 28"/>
            <p:cNvSpPr/>
            <p:nvPr/>
          </p:nvSpPr>
          <p:spPr>
            <a:xfrm>
              <a:off x="8709840" y="4661280"/>
              <a:ext cx="586800" cy="586800"/>
            </a:xfrm>
            <a:prstGeom prst="downArrow">
              <a:avLst>
                <a:gd name="adj1" fmla="val 55000"/>
                <a:gd name="adj2" fmla="val 45000"/>
              </a:avLst>
            </a:prstGeom>
            <a:ln/>
          </p:spPr>
          <p:style>
            <a:lnRef idx="2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lnRef>
            <a:fillRef idx="1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effectRef>
            <a:fontRef idx="minor"/>
          </p:style>
        </p:sp>
        <p:sp>
          <p:nvSpPr>
            <p:cNvPr id="178" name="CustomShape 29"/>
            <p:cNvSpPr/>
            <p:nvPr/>
          </p:nvSpPr>
          <p:spPr>
            <a:xfrm>
              <a:off x="8841960" y="4661280"/>
              <a:ext cx="322560" cy="441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27400" y="4756680"/>
            <a:ext cx="11139480" cy="930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Planting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1339200" y="5815800"/>
            <a:ext cx="9143640" cy="419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8fbeef"/>
                </a:solidFill>
                <a:latin typeface="Calibri"/>
              </a:rPr>
              <a:t>Basilic, onion, spinach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4038480" y="6522480"/>
            <a:ext cx="41144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fr-FR" sz="1200" spc="-1" strike="noStrike">
                <a:solidFill>
                  <a:srgbClr val="898989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182" name="TextShape 4"/>
          <p:cNvSpPr txBox="1"/>
          <p:nvPr/>
        </p:nvSpPr>
        <p:spPr>
          <a:xfrm>
            <a:off x="8610480" y="6522480"/>
            <a:ext cx="2742840" cy="347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7E14E0AE-DD9B-44C1-930D-BC78E1EEAFCA}" type="slidenum">
              <a:rPr b="0" lang="fr-FR" sz="1200" spc="-1" strike="noStrike">
                <a:solidFill>
                  <a:srgbClr val="898989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183" name="Image 6" descr=""/>
          <p:cNvPicPr/>
          <p:nvPr/>
        </p:nvPicPr>
        <p:blipFill>
          <a:blip r:embed="rId1"/>
          <a:srcRect l="0" t="0" r="0" b="7808"/>
          <a:stretch/>
        </p:blipFill>
        <p:spPr>
          <a:xfrm>
            <a:off x="320040" y="420480"/>
            <a:ext cx="5455440" cy="3772080"/>
          </a:xfrm>
          <a:prstGeom prst="rect">
            <a:avLst/>
          </a:prstGeom>
          <a:ln>
            <a:noFill/>
          </a:ln>
        </p:spPr>
      </p:pic>
      <p:pic>
        <p:nvPicPr>
          <p:cNvPr id="184" name="Image 4" descr=""/>
          <p:cNvPicPr/>
          <p:nvPr/>
        </p:nvPicPr>
        <p:blipFill>
          <a:blip r:embed="rId2"/>
          <a:srcRect l="9793" t="0" r="7767" b="-5"/>
          <a:stretch/>
        </p:blipFill>
        <p:spPr>
          <a:xfrm>
            <a:off x="6946920" y="307800"/>
            <a:ext cx="4393800" cy="3997440"/>
          </a:xfrm>
          <a:prstGeom prst="rect">
            <a:avLst/>
          </a:prstGeom>
          <a:ln>
            <a:noFill/>
          </a:ln>
        </p:spPr>
      </p:pic>
      <p:sp>
        <p:nvSpPr>
          <p:cNvPr id="185" name="CustomShape 5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6"/>
          <p:cNvSpPr/>
          <p:nvPr/>
        </p:nvSpPr>
        <p:spPr>
          <a:xfrm>
            <a:off x="6095880" y="34290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 3" descr=""/>
          <p:cNvPicPr/>
          <p:nvPr/>
        </p:nvPicPr>
        <p:blipFill>
          <a:blip r:embed="rId1"/>
          <a:srcRect l="9844" t="6757" r="9779" b="32421"/>
          <a:stretch/>
        </p:blipFill>
        <p:spPr>
          <a:xfrm>
            <a:off x="643320" y="1926720"/>
            <a:ext cx="5294520" cy="3004560"/>
          </a:xfrm>
          <a:prstGeom prst="rect">
            <a:avLst/>
          </a:prstGeom>
          <a:ln>
            <a:noFill/>
          </a:ln>
        </p:spPr>
      </p:pic>
      <p:pic>
        <p:nvPicPr>
          <p:cNvPr id="188" name="Image 4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1994" t="11824" r="9716" b="32425"/>
          <a:stretch/>
        </p:blipFill>
        <p:spPr>
          <a:xfrm>
            <a:off x="6253920" y="1926720"/>
            <a:ext cx="5460120" cy="3004560"/>
          </a:xfrm>
          <a:prstGeom prst="rect">
            <a:avLst/>
          </a:prstGeom>
          <a:ln>
            <a:noFill/>
          </a:ln>
        </p:spPr>
      </p:pic>
      <p:sp>
        <p:nvSpPr>
          <p:cNvPr id="189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851FA6AE-830C-46EC-8D12-EFE08AEE56E7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2497680" y="5222160"/>
            <a:ext cx="111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13 mars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8339400" y="5222160"/>
            <a:ext cx="111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20 mars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8" descr=""/>
          <p:cNvPicPr/>
          <p:nvPr/>
        </p:nvPicPr>
        <p:blipFill>
          <a:blip r:embed="rId1"/>
          <a:stretch/>
        </p:blipFill>
        <p:spPr>
          <a:xfrm>
            <a:off x="643320" y="1226520"/>
            <a:ext cx="3277800" cy="1458360"/>
          </a:xfrm>
          <a:prstGeom prst="rect">
            <a:avLst/>
          </a:prstGeom>
          <a:ln>
            <a:noFill/>
          </a:ln>
        </p:spPr>
      </p:pic>
      <p:pic>
        <p:nvPicPr>
          <p:cNvPr id="194" name="Picture 4" descr=""/>
          <p:cNvPicPr/>
          <p:nvPr/>
        </p:nvPicPr>
        <p:blipFill>
          <a:blip r:embed="rId2"/>
          <a:stretch/>
        </p:blipFill>
        <p:spPr>
          <a:xfrm>
            <a:off x="4243320" y="1557360"/>
            <a:ext cx="3743280" cy="3743280"/>
          </a:xfrm>
          <a:prstGeom prst="rect">
            <a:avLst/>
          </a:prstGeom>
          <a:ln>
            <a:noFill/>
          </a:ln>
        </p:spPr>
      </p:pic>
      <p:sp>
        <p:nvSpPr>
          <p:cNvPr id="195" name="TextShape 1"/>
          <p:cNvSpPr txBox="1"/>
          <p:nvPr/>
        </p:nvSpPr>
        <p:spPr>
          <a:xfrm>
            <a:off x="321840" y="6491160"/>
            <a:ext cx="4114440" cy="273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fr-FR" sz="1200" spc="-1" strike="noStrike">
                <a:solidFill>
                  <a:srgbClr val="404040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10917720" y="6491160"/>
            <a:ext cx="952200" cy="273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17C965C8-24E5-462E-83E4-487F7B8CE850}" type="slidenum">
              <a:rPr b="0" lang="fr-FR" sz="1200" spc="-1" strike="noStrike">
                <a:solidFill>
                  <a:srgbClr val="404040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197" name="Image 5" descr=""/>
          <p:cNvPicPr/>
          <p:nvPr/>
        </p:nvPicPr>
        <p:blipFill>
          <a:blip r:embed="rId3"/>
          <a:stretch/>
        </p:blipFill>
        <p:spPr>
          <a:xfrm>
            <a:off x="8308800" y="1085040"/>
            <a:ext cx="3239280" cy="1740960"/>
          </a:xfrm>
          <a:prstGeom prst="rect">
            <a:avLst/>
          </a:prstGeom>
          <a:ln>
            <a:noFill/>
          </a:ln>
        </p:spPr>
      </p:pic>
      <p:pic>
        <p:nvPicPr>
          <p:cNvPr id="198" name="Image 4" descr=""/>
          <p:cNvPicPr/>
          <p:nvPr/>
        </p:nvPicPr>
        <p:blipFill>
          <a:blip r:embed="rId4"/>
          <a:stretch/>
        </p:blipFill>
        <p:spPr>
          <a:xfrm>
            <a:off x="643320" y="4217760"/>
            <a:ext cx="3277800" cy="1368360"/>
          </a:xfrm>
          <a:prstGeom prst="rect">
            <a:avLst/>
          </a:prstGeom>
          <a:ln>
            <a:noFill/>
          </a:ln>
        </p:spPr>
      </p:pic>
      <p:pic>
        <p:nvPicPr>
          <p:cNvPr id="199" name="Picture 12" descr=""/>
          <p:cNvPicPr/>
          <p:nvPr/>
        </p:nvPicPr>
        <p:blipFill>
          <a:blip r:embed="rId5"/>
          <a:stretch/>
        </p:blipFill>
        <p:spPr>
          <a:xfrm>
            <a:off x="8606520" y="3589920"/>
            <a:ext cx="2643480" cy="264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 descr=""/>
          <p:cNvPicPr/>
          <p:nvPr/>
        </p:nvPicPr>
        <p:blipFill>
          <a:blip r:embed="rId1"/>
          <a:stretch/>
        </p:blipFill>
        <p:spPr>
          <a:xfrm>
            <a:off x="1586520" y="643320"/>
            <a:ext cx="3809880" cy="2542680"/>
          </a:xfrm>
          <a:prstGeom prst="rect">
            <a:avLst/>
          </a:prstGeom>
          <a:ln>
            <a:noFill/>
          </a:ln>
        </p:spPr>
      </p:pic>
      <p:pic>
        <p:nvPicPr>
          <p:cNvPr id="201" name="Image 5" descr=""/>
          <p:cNvPicPr/>
          <p:nvPr/>
        </p:nvPicPr>
        <p:blipFill>
          <a:blip r:embed="rId2"/>
          <a:stretch/>
        </p:blipFill>
        <p:spPr>
          <a:xfrm>
            <a:off x="6338160" y="1258560"/>
            <a:ext cx="4732560" cy="1312920"/>
          </a:xfrm>
          <a:prstGeom prst="rect">
            <a:avLst/>
          </a:prstGeom>
          <a:ln>
            <a:noFill/>
          </a:ln>
        </p:spPr>
      </p:pic>
      <p:pic>
        <p:nvPicPr>
          <p:cNvPr id="202" name="Picture 16" descr=""/>
          <p:cNvPicPr/>
          <p:nvPr/>
        </p:nvPicPr>
        <p:blipFill>
          <a:blip r:embed="rId3"/>
          <a:stretch/>
        </p:blipFill>
        <p:spPr>
          <a:xfrm>
            <a:off x="1692360" y="3671280"/>
            <a:ext cx="3598200" cy="2545560"/>
          </a:xfrm>
          <a:prstGeom prst="rect">
            <a:avLst/>
          </a:prstGeom>
          <a:ln>
            <a:noFill/>
          </a:ln>
        </p:spPr>
      </p:pic>
      <p:pic>
        <p:nvPicPr>
          <p:cNvPr id="203" name="Picture 12" descr=""/>
          <p:cNvPicPr/>
          <p:nvPr/>
        </p:nvPicPr>
        <p:blipFill>
          <a:blip r:embed="rId4"/>
          <a:stretch/>
        </p:blipFill>
        <p:spPr>
          <a:xfrm>
            <a:off x="7427880" y="3671280"/>
            <a:ext cx="2553120" cy="2553120"/>
          </a:xfrm>
          <a:prstGeom prst="rect">
            <a:avLst/>
          </a:prstGeom>
          <a:ln>
            <a:noFill/>
          </a:ln>
        </p:spPr>
      </p:pic>
      <p:sp>
        <p:nvSpPr>
          <p:cNvPr id="204" name="TextShape 1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Bachelor Project - UNIGE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B6606297-3D3B-4E94-A5B8-9A5CFBB0BC6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set>
                                    <p:animEffect filter="dissolve" transition="in">
                                      <p:cBhvr additive="repl">
                                        <p:cTn id="66" dur="indefinite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AF1A6C9C-F3C6-4F7C-AA49-797AFB0A6851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0" y="90000"/>
            <a:ext cx="360" cy="276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8" name="Group 3"/>
          <p:cNvGrpSpPr/>
          <p:nvPr/>
        </p:nvGrpSpPr>
        <p:grpSpPr>
          <a:xfrm>
            <a:off x="3866400" y="1841040"/>
            <a:ext cx="3234960" cy="4485960"/>
            <a:chOff x="3866400" y="1841040"/>
            <a:chExt cx="3234960" cy="4485960"/>
          </a:xfrm>
        </p:grpSpPr>
        <p:sp>
          <p:nvSpPr>
            <p:cNvPr id="209" name="CustomShape 4"/>
            <p:cNvSpPr/>
            <p:nvPr/>
          </p:nvSpPr>
          <p:spPr>
            <a:xfrm>
              <a:off x="3866400" y="184104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33560" tIns="87840" bIns="87840" anchor="ctr"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</a:rPr>
                <a:t>Position of the humidity sensor 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210" name="CustomShape 5"/>
            <p:cNvSpPr/>
            <p:nvPr/>
          </p:nvSpPr>
          <p:spPr>
            <a:xfrm>
              <a:off x="3866400" y="274680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33560" tIns="87840" bIns="87840" anchor="ctr"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</a:rPr>
                <a:t>Defective Captor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211" name="CustomShape 6"/>
            <p:cNvSpPr/>
            <p:nvPr/>
          </p:nvSpPr>
          <p:spPr>
            <a:xfrm>
              <a:off x="3866400" y="365292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33560" tIns="87840" bIns="87840" anchor="ctr"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</a:rPr>
                <a:t>Pandas and Matplotlib not working on Jupyter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212" name="CustomShape 7"/>
            <p:cNvSpPr/>
            <p:nvPr/>
          </p:nvSpPr>
          <p:spPr>
            <a:xfrm>
              <a:off x="3866400" y="455868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33560" tIns="87840" bIns="87840" anchor="ctr"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</a:rPr>
                <a:t>Difficulty to implement ML</a:t>
              </a:r>
              <a:endParaRPr b="0" lang="fr-FR" sz="2400" spc="-1" strike="noStrike">
                <a:latin typeface="Arial"/>
              </a:endParaRPr>
            </a:p>
          </p:txBody>
        </p:sp>
        <p:sp>
          <p:nvSpPr>
            <p:cNvPr id="213" name="CustomShape 8"/>
            <p:cNvSpPr/>
            <p:nvPr/>
          </p:nvSpPr>
          <p:spPr>
            <a:xfrm>
              <a:off x="3866400" y="5464440"/>
              <a:ext cx="3234960" cy="86256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33560" tIns="87840" bIns="87840" anchor="ctr"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fr-FR" sz="2400" spc="-1" strike="noStrike">
                  <a:solidFill>
                    <a:srgbClr val="ffffff"/>
                  </a:solidFill>
                  <a:latin typeface="Calibri"/>
                </a:rPr>
                <a:t>Lack of knowledge of ML</a:t>
              </a:r>
              <a:endParaRPr b="0" lang="fr-FR" sz="2400" spc="-1" strike="noStrike">
                <a:latin typeface="Arial"/>
              </a:endParaRPr>
            </a:p>
          </p:txBody>
        </p:sp>
      </p:grpSp>
      <p:grpSp>
        <p:nvGrpSpPr>
          <p:cNvPr id="214" name="Group 9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215" name="CustomShape 10"/>
          <p:cNvSpPr/>
          <p:nvPr/>
        </p:nvSpPr>
        <p:spPr>
          <a:xfrm>
            <a:off x="183240" y="609480"/>
            <a:ext cx="72036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libri"/>
              </a:rPr>
              <a:t>Problems from last meeting</a:t>
            </a:r>
            <a:endParaRPr b="0" lang="fr-FR" sz="40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Application>LibreOffice/6.0.7.3$Linux_X86_64 LibreOffice_project/00m0$Build-3</Application>
  <Words>377</Words>
  <Paragraphs>124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2019-05-08T05:25:01Z</dcterms:created>
  <dc:creator>Adrien Chabert</dc:creator>
  <dc:description/>
  <dc:language>fr-FR</dc:language>
  <cp:lastModifiedBy/>
  <dcterms:modified xsi:type="dcterms:W3CDTF">2019-05-08T12:05:09Z</dcterms:modified>
  <cp:revision>8</cp:revision>
  <dc:subject/>
  <dc:title>  Irrigation Prediction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